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8" r:id="rId2"/>
    <p:sldId id="276" r:id="rId3"/>
    <p:sldId id="278" r:id="rId4"/>
    <p:sldId id="279" r:id="rId5"/>
    <p:sldId id="281" r:id="rId6"/>
    <p:sldId id="282" r:id="rId7"/>
    <p:sldId id="292" r:id="rId8"/>
    <p:sldId id="288" r:id="rId9"/>
    <p:sldId id="283" r:id="rId10"/>
    <p:sldId id="293" r:id="rId11"/>
    <p:sldId id="284" r:id="rId12"/>
    <p:sldId id="280" r:id="rId13"/>
    <p:sldId id="286" r:id="rId14"/>
    <p:sldId id="290" r:id="rId15"/>
    <p:sldId id="291" r:id="rId16"/>
    <p:sldId id="294" r:id="rId17"/>
    <p:sldId id="29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A5C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8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03.12.25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03.12.25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1BD8079-9815-0799-8EFB-E5DBC8379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56" y="1015841"/>
            <a:ext cx="4196317" cy="41963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484000"/>
            <a:ext cx="10728325" cy="1260000"/>
          </a:xfrm>
        </p:spPr>
        <p:txBody>
          <a:bodyPr/>
          <a:lstStyle/>
          <a:p>
            <a:r>
              <a:rPr lang="de-DE" dirty="0" err="1">
                <a:ea typeface="Baskerville" panose="02020502070401020303" pitchFamily="18" charset="0"/>
              </a:rPr>
              <a:t>Simulating</a:t>
            </a:r>
            <a:r>
              <a:rPr lang="de-DE" dirty="0">
                <a:ea typeface="Baskerville" panose="02020502070401020303" pitchFamily="18" charset="0"/>
              </a:rPr>
              <a:t> Schwarzschild and </a:t>
            </a:r>
            <a:br>
              <a:rPr lang="de-DE" dirty="0">
                <a:ea typeface="Baskerville" panose="02020502070401020303" pitchFamily="18" charset="0"/>
              </a:rPr>
            </a:br>
            <a:r>
              <a:rPr lang="de-DE" dirty="0">
                <a:ea typeface="Baskerville" panose="02020502070401020303" pitchFamily="18" charset="0"/>
              </a:rPr>
              <a:t>Kerr Black Hole </a:t>
            </a:r>
            <a:r>
              <a:rPr lang="de-DE" dirty="0" err="1">
                <a:ea typeface="Baskerville" panose="02020502070401020303" pitchFamily="18" charset="0"/>
              </a:rPr>
              <a:t>Geodesics</a:t>
            </a:r>
            <a:endParaRPr lang="de-CH" dirty="0">
              <a:ea typeface="Baskerville" panose="02020502070401020303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CD5AEA6-3694-AA0E-71AC-55907A20EE9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272187B7-D791-3DA7-808E-93BC471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B97A-5C4B-15A5-0864-F3ED5AF6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8E8BF2-6B35-CB92-5D55-D0E3688B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C8D2BA-EA53-C70B-3048-91FE53BF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innermost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stable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Analysis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70EC40E-F73E-E6D7-1959-B35E5B50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C80E48-2140-EDE4-32D8-169283AF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95E281-2784-9D5E-8F34-1F1AEDA7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0812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DCD5-9999-7C33-6AF0-89DA0115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0BF2FE-9514-6B44-0504-CC702A4D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812F3A-3CB9-B964-4707-C2B9241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11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Kerr </a:t>
                </a: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Metric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(Boyer-</a:t>
                </a: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Lindquist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ar-AE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ar-AE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𝑑𝑡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𝜙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ar-AE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ar-AE" sz="1200" dirty="0" err="1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1200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highlight>
                    <a:srgbClr val="FE4A5C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highlight>
                          <a:srgbClr val="007A96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</m:t>
                        </m:r>
                      </m:num>
                      <m:den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highlight>
                    <a:srgbClr val="007A96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ar-AE" sz="1200" dirty="0" err="1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ar-AE" dirty="0"/>
              </a:p>
              <a:p>
                <a:pPr lvl="1"/>
                <a:endParaRPr lang="ar-AE" dirty="0"/>
              </a:p>
              <a:p>
                <a:pPr lvl="1"/>
                <a:endParaRPr lang="ar-AE" dirty="0"/>
              </a:p>
              <a:p>
                <a:pPr lvl="1"/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t="-5420" b="-195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9501B16B-42C8-F013-85A8-4CEDD7F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200" b="1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200" b="1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ar-AE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Outer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horizon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ar-AE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ar-A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ar-AE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ergo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ergo</m:t>
                        </m:r>
                      </m:sub>
                    </m:sSub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66700" lvl="1" indent="0">
                  <a:buNone/>
                </a:pPr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Frame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Dragging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angular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velocity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ZAMO</m:t>
                    </m:r>
                    <m:r>
                      <a:rPr lang="de-CH" sz="1200" baseline="30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m:rPr>
                            <m:lit/>
                          </m:r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den>
                    </m:f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𝜙𝜙</m:t>
                            </m:r>
                          </m:sub>
                        </m:sSub>
                      </m:den>
                    </m:f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𝑀𝑟𝑎</m:t>
                        </m:r>
                      </m:num>
                      <m:den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ar-AE" dirty="0"/>
              </a:p>
              <a:p>
                <a:pPr lvl="1"/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2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Kreis, Spirale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8C49BAC8-18CD-BBA8-031F-D1E165EC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23" y="2297143"/>
            <a:ext cx="2136274" cy="21362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750BF7D-77F5-C080-0A55-733D81F76082}"/>
              </a:ext>
            </a:extLst>
          </p:cNvPr>
          <p:cNvSpPr txBox="1"/>
          <p:nvPr/>
        </p:nvSpPr>
        <p:spPr>
          <a:xfrm>
            <a:off x="9079145" y="2073531"/>
            <a:ext cx="2193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Visualization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Frame </a:t>
            </a:r>
            <a:r>
              <a:rPr lang="de-DE" sz="1100" dirty="0" err="1">
                <a:solidFill>
                  <a:schemeClr val="bg1"/>
                </a:solidFill>
              </a:rPr>
              <a:t>Dragging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9E304-8CBF-4048-96BA-C791D670EE93}"/>
              </a:ext>
            </a:extLst>
          </p:cNvPr>
          <p:cNvSpPr/>
          <p:nvPr/>
        </p:nvSpPr>
        <p:spPr>
          <a:xfrm>
            <a:off x="9718560" y="2908080"/>
            <a:ext cx="914400" cy="91440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FE4A5C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88EBCF-2E3F-77D5-18FA-B32662213792}"/>
              </a:ext>
            </a:extLst>
          </p:cNvPr>
          <p:cNvSpPr txBox="1"/>
          <p:nvPr/>
        </p:nvSpPr>
        <p:spPr>
          <a:xfrm>
            <a:off x="10419526" y="4234032"/>
            <a:ext cx="1705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FE4A5C"/>
                </a:solidFill>
              </a:rPr>
              <a:t>Stationary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limit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surface</a:t>
            </a:r>
            <a:endParaRPr lang="de-DE" sz="1100" dirty="0">
              <a:solidFill>
                <a:srgbClr val="FE4A5C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CE49032-0906-A6F9-D935-CC94F92DB3AE}"/>
              </a:ext>
            </a:extLst>
          </p:cNvPr>
          <p:cNvCxnSpPr>
            <a:cxnSpLocks/>
          </p:cNvCxnSpPr>
          <p:nvPr/>
        </p:nvCxnSpPr>
        <p:spPr>
          <a:xfrm flipH="1" flipV="1">
            <a:off x="10473692" y="3752875"/>
            <a:ext cx="461008" cy="499174"/>
          </a:xfrm>
          <a:prstGeom prst="straightConnector1">
            <a:avLst/>
          </a:prstGeom>
          <a:ln>
            <a:solidFill>
              <a:srgbClr val="FE4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F253F3CA-447B-F80C-BCC7-98A98348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 | ZAMO: </a:t>
            </a:r>
            <a:r>
              <a:rPr lang="de-DE" noProof="0" dirty="0" err="1"/>
              <a:t>zero</a:t>
            </a:r>
            <a:r>
              <a:rPr lang="de-DE" noProof="0" dirty="0"/>
              <a:t> angular </a:t>
            </a:r>
            <a:r>
              <a:rPr lang="de-DE" noProof="0" dirty="0" err="1"/>
              <a:t>momentum</a:t>
            </a:r>
            <a:r>
              <a:rPr lang="de-DE" noProof="0" dirty="0"/>
              <a:t> </a:t>
            </a:r>
            <a:r>
              <a:rPr lang="de-DE" noProof="0" dirty="0" err="1"/>
              <a:t>obseerver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8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1299-1685-DEB2-8F92-224DF44A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E1342-860B-ADDF-2837-EA47C75A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2DD19-A3BF-F74E-DDA2-10A65B8D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Non-zero Christoffel Symbols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2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2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𝒂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→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𝟎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de-CH" sz="12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2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Schwarzschild</m:t>
                      </m:r>
                    </m:oMath>
                  </m:oMathPara>
                </a14:m>
                <a:endParaRPr lang="de-CH" sz="1200" b="1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 </m:t>
                      </m:r>
                    </m:oMath>
                  </m:oMathPara>
                </a14:m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  <m:d>
                            <m:d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𝑀𝑟</m:t>
                              </m:r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AA64385-8342-702E-94D3-B3F25E5C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Equations</a:t>
                </a:r>
                <a:r>
                  <a:rPr lang="de-DE" sz="1200" baseline="300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1)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Conservation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Killing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vectors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𝐿</m:t>
                      </m:r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</m:sSub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𝐸</m:t>
                      </m:r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d>
                        <m:d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C7FE4615-47FC-2142-B1B4-5727CD2A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 | 1) </a:t>
            </a:r>
            <a:r>
              <a:rPr lang="de-CH" dirty="0"/>
              <a:t>Reference: Bardeen et al. (1972), </a:t>
            </a:r>
            <a:r>
              <a:rPr lang="de-CH" dirty="0" err="1"/>
              <a:t>Eq</a:t>
            </a:r>
            <a:r>
              <a:rPr lang="de-CH" dirty="0"/>
              <a:t>. 2.2-2.5</a:t>
            </a:r>
          </a:p>
          <a:p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23906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B03-111F-3B99-9C56-9C300D20E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580B4C-E90C-9E07-B628-D4E3ABC8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FA81-66A9-DDD2-1D39-A6420BE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13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A54DB0A-100A-F177-9EBD-CB63818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D19D9-89C5-6A1A-05B4-AD9153BB3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1812339-1E79-4C95-35A1-D12CA7B9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75" y="1264787"/>
            <a:ext cx="4328424" cy="4328424"/>
          </a:xfrm>
          <a:prstGeom prst="rect">
            <a:avLst/>
          </a:prstGeom>
        </p:spPr>
      </p:pic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9152E22D-BC34-4EE6-93DC-AD43C07C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7384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C3BD-D19A-7426-50F9-65D683C1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4C849-0097-7088-6750-BA9167F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3CBDD-C8D4-8236-5B01-49025F3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202589D-95BF-B332-CDBB-060FFF3E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 descr="Ein Bild, das Screenshot, Text, Astronomie enthält.&#10;&#10;KI-generierte Inhalte können fehlerhaft sein.">
            <a:extLst>
              <a:ext uri="{FF2B5EF4-FFF2-40B4-BE49-F238E27FC236}">
                <a16:creationId xmlns:a16="http://schemas.microsoft.com/office/drawing/2014/main" id="{FB6EF601-CE1B-DCC2-A101-40F52E65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49" y="1167148"/>
            <a:ext cx="4523700" cy="4523700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8D824D6-93FB-5FDE-BFBA-FD0E0406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6735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62C1-C3F1-BA92-2924-ED4EE31D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6294B6-7451-1804-50E7-43E4EF88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AD1BD9-F757-3842-A052-3D4B8A40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DB630E-5384-ED98-305D-3104C3FBD104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27388F3-FAFD-7580-2107-369D0056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Screenshot, Astronomie, Text, Raum enthält.&#10;&#10;KI-generierte Inhalte können fehlerhaft sein.">
            <a:extLst>
              <a:ext uri="{FF2B5EF4-FFF2-40B4-BE49-F238E27FC236}">
                <a16:creationId xmlns:a16="http://schemas.microsoft.com/office/drawing/2014/main" id="{3639782B-E15E-FDF7-9E62-FD0CADE7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9" y="941753"/>
            <a:ext cx="5151120" cy="5151120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F980EEF7-3EC6-F019-852B-9FC3359A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0757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A466-9062-3F84-CB03-9FEDAA91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2571A5-D243-945D-3C13-5F04531B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94783E-D735-3D09-E0DB-FC14B88E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18D7325-2BD5-111D-2E73-BB05F62AA982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A849C77-B208-9C8D-01D0-3D03519C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6A536E-20ED-948F-C613-040DF08EB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99" y="1428101"/>
            <a:ext cx="4269545" cy="4269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B7CB7E-FAFA-5549-3DF3-21F8F001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56" y="1428101"/>
            <a:ext cx="4269545" cy="4269545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E6A0E3E-FD0B-3B43-A6C3-4FF4F911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5058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D89E-2E2D-06E9-B754-13D37FF0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D5A2F3A-DF7F-1657-1ED4-DC3BA75C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56" y="1015841"/>
            <a:ext cx="4196317" cy="419631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50F9A1-A88E-675E-5662-89B41836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88C7F6-E71B-47EE-4DD6-4ADA5167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781706-F73E-8002-65F4-45786107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A9D7FFA-3911-0AE9-3527-6FF70D8A1D4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6B6F91A-910D-CB2B-3442-E1149850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A33B858E-A85F-8954-9F97-B00AF6636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5364163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Developed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a fully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general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</a:rPr>
                  <a:t>geodesic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</a:rPr>
                  <a:t>simulator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Schwarzschild and Kerr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black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holes</a:t>
                </a:r>
                <a:endParaRPr lang="de-CH" sz="12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Verified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relativistic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phenomena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Photon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Sphere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ISCO,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impact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parameters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Ergosphere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behavior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frame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dragging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~4000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loc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Source code,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simulations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Jupyter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Notebook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user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demo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references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can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be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found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on GitHub:</a:t>
                </a: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     https://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github.com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/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fynnhufler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/General-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Relativity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-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Simulations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A33B858E-A85F-8954-9F97-B00AF663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5364163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9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79CE-BF30-BA93-B73D-2D549E74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0527C3-E4BE-B22D-2476-0321B512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59175-831F-AE49-5DB1-A9DCBD3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FC046CE-7305-2E19-A585-FD65A7ED22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Introduction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Schwarzschild Black Holes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Kerr Black Holes</a:t>
            </a:r>
          </a:p>
          <a:p>
            <a:pPr lvl="1"/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Conclusion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DE1A63C-F4B6-78CA-FAE8-A463EB49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89970AC-5193-7AB1-8D31-483BFE28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09171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AC6F-71A9-C890-BFF3-C27101C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8AE240-A626-A042-6040-76873F12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A9FD6-3BBF-3C38-2A1A-0CDC9A8C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Problem –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Solve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in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curved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spacetime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for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null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trajectories</a:t>
                </a:r>
                <a:endParaRPr lang="de-DE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CH" sz="12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Christoffel Symbols: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𝜈𝛽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𝜈𝛼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</m:e>
                    </m:d>
                  </m:oMath>
                </a14:m>
                <a:endParaRPr lang="de-CH" sz="12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Metrics</m:t>
                    </m:r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Considered</m:t>
                    </m:r>
                    <m:r>
                      <m:rPr>
                        <m:nor/>
                      </m:rPr>
                      <a:rPr lang="de-DE" sz="1200" b="1" dirty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(a = 0): Spherical Symmetry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(a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0):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Axial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Symmetry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Numerical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Method: 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DOP853 (8th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order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RK)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DA133027-5DED-9086-C017-FDAED52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7C2BD54-C13C-F763-F510-9D626873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4066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B886-0F6F-4C43-3626-FEA81BBB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62C3DC-976E-A5BD-A6A6-228FF2FB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C47E7D-389B-A118-B8C9-737984DD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, 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where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</m:t>
                        </m:r>
                      </m:num>
                      <m:den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Killing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Vectors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&amp;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Conserved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Quantities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translation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sSub>
                      <m:sSub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de-DE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Axial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rotation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b>
                      <m:sSub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b>
                    </m:sSub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Christoffel Symbols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=(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f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sup>
                        </m:sSup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num>
                      <m:den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-</m:t>
                    </m:r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+(</m:t>
                        </m:r>
                        <m:f>
                          <m:fPr>
                            <m:type m:val="lin"/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CH" sz="1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𝑓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+(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-2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l-GR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𝛷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l-GR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𝛷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num>
                      <m:den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f>
                      <m:f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Normalization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1</m:t>
                    </m:r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timelike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2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DE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0</m:t>
                    </m:r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(null)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B530789-E90A-C38D-5C4A-C7DEBF79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74E6B13D-5305-F021-5E88-4946568B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773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EC30-63AF-3F98-99D7-5ECC8005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5E816-5402-0AD9-B98E-C45BB8E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3677F1-7C46-6881-CF7F-18F08E5B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5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Implementation Details:</a:t>
                </a: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State Vector: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𝒚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𝒕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𝒓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𝝓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𝝓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Initial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Conditions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(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from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conserved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quantities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sSub>
                      <m:sSub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d>
                      <m:dPr>
                        <m:ctrlP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𝑜𝑟𝑏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=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𝐿</m:t>
                        </m:r>
                        <m:r>
                          <m:rPr>
                            <m:lit/>
                          </m:rP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/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num>
                      <m:den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𝑓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u</m:t>
                        </m:r>
                      </m:e>
                      <m: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L</m:t>
                        </m:r>
                      </m:num>
                      <m:den>
                        <m:sSubSup>
                          <m:sSub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266700" lvl="1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from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normalization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constraints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Null: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a:rPr lang="de-CH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d>
                      <m:d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266700" lvl="1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E6124FC2-F189-94F0-F94C-4BCD3532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897422FA-FFCF-2C66-7657-4521F469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0325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8AFF-9CD0-A3B9-3981-12BAFB74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AF3645-2127-B25A-F471-80139DB4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9B49D6-0C5B-5EC3-BC79-64996D5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C5FA853-8E66-8CD2-6C16-FBDB5938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BF41344-3998-4172-F74A-41750BD8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07698"/>
            <a:ext cx="4328424" cy="4442603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8285F80A-4645-CF04-3294-1D7AF4E8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3009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9A2C-342A-9A09-97DA-410A35E7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68FE0-DE75-1C4A-F556-6E9AF03D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DB5745-8596-0ACF-A547-5772D210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F7EA291E-403D-F77C-59BC-6ECBC81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036D156-2915-1B63-96FF-B42784F8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64788"/>
            <a:ext cx="4328423" cy="4328423"/>
          </a:xfrm>
          <a:prstGeom prst="rect">
            <a:avLst/>
          </a:prstGeom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28D86A4-83A4-B2AE-1A35-AAE8D6B0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741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0E83-6D9C-8463-2F33-ACE37BD6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48887-7CAA-07E5-ADC9-9EC3BDC6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5B6C8-FAA6-0364-E95E-9A56D56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</a:t>
            </a:fld>
            <a:endParaRPr lang="de-CH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9BC8ECF-B1B1-C4B0-A776-28E459AB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Scattering</a:t>
            </a:r>
            <a:r>
              <a:rPr lang="de-CH" dirty="0"/>
              <a:t> Experiment</a:t>
            </a:r>
          </a:p>
        </p:txBody>
      </p:sp>
      <p:pic>
        <p:nvPicPr>
          <p:cNvPr id="9" name="Grafik 8" descr="Ein Bild, das Text, Screenshot, Diagramm, Raum enthält.&#10;&#10;KI-generierte Inhalte können fehlerhaft sein.">
            <a:extLst>
              <a:ext uri="{FF2B5EF4-FFF2-40B4-BE49-F238E27FC236}">
                <a16:creationId xmlns:a16="http://schemas.microsoft.com/office/drawing/2014/main" id="{9C121C18-9690-E206-3481-397492858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4" y="1160351"/>
            <a:ext cx="7112000" cy="5080000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07E87CF-8179-1D53-2F83-AD46409F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A16E4A4-99C4-1FE8-3E6C-1D3764F4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9" y="1160348"/>
            <a:ext cx="4358173" cy="5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87E3-4C81-6765-A5E8-DB2453FAF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043260-9892-5C20-1146-2036B5D4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B3230-1DB1-68DB-144C-79F380F1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innermost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stable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Analysis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A3AF8C49-722D-4EA9-A0B3-5F26B6EF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AFE46-D4BF-066D-2890-A17ED5E6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23564"/>
            <a:ext cx="4328424" cy="4410870"/>
          </a:xfrm>
          <a:prstGeom prst="rect">
            <a:avLst/>
          </a:prstGeom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CCD602F-DB11-9968-8765-636BA97D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9567647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1292</Words>
  <Application>Microsoft Macintosh PowerPoint</Application>
  <PresentationFormat>Breitbild</PresentationFormat>
  <Paragraphs>241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Baskerville</vt:lpstr>
      <vt:lpstr>Cambria Math</vt:lpstr>
      <vt:lpstr>Symbol</vt:lpstr>
      <vt:lpstr>ETH Zürich</vt:lpstr>
      <vt:lpstr>Simulating Schwarzschild and  Kerr Black Hole Geodesics</vt:lpstr>
      <vt:lpstr>Table of Contents</vt:lpstr>
      <vt:lpstr>Introduction</vt:lpstr>
      <vt:lpstr>Schwarzschild – Theory and Implementation</vt:lpstr>
      <vt:lpstr>Schwarzschild – Theory and Implementation</vt:lpstr>
      <vt:lpstr>Schwarzschild – Results: Null Geodesics</vt:lpstr>
      <vt:lpstr>Schwarzschild – Results: Null Geodesics</vt:lpstr>
      <vt:lpstr>Schwarzschild – Scattering Experiment</vt:lpstr>
      <vt:lpstr>Schwarzschild – Results: Timelike Geodesics</vt:lpstr>
      <vt:lpstr>Schwarzschild – Results: Timelike Geodesics</vt:lpstr>
      <vt:lpstr>Kerr – Theory and Implementation</vt:lpstr>
      <vt:lpstr>Kerr – Theory and Implementation</vt:lpstr>
      <vt:lpstr>Kerr – Results: Null Geodesics</vt:lpstr>
      <vt:lpstr>Kerr – Results: Null Geodesics</vt:lpstr>
      <vt:lpstr>Kerr – Results: Null Geodesics</vt:lpstr>
      <vt:lpstr>Kerr – Results: Null Geodesics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Hufler Fynn</dc:creator>
  <cp:lastModifiedBy>Hufler Fynn</cp:lastModifiedBy>
  <cp:revision>37</cp:revision>
  <dcterms:created xsi:type="dcterms:W3CDTF">2025-12-02T21:42:57Z</dcterms:created>
  <dcterms:modified xsi:type="dcterms:W3CDTF">2025-12-03T16:58:30Z</dcterms:modified>
</cp:coreProperties>
</file>